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8" r:id="rId2"/>
    <p:sldId id="256" r:id="rId3"/>
    <p:sldId id="257" r:id="rId4"/>
    <p:sldId id="258" r:id="rId5"/>
    <p:sldId id="259" r:id="rId6"/>
    <p:sldId id="260" r:id="rId7"/>
    <p:sldId id="265" r:id="rId8"/>
    <p:sldId id="261" r:id="rId9"/>
    <p:sldId id="262" r:id="rId10"/>
    <p:sldId id="263" r:id="rId11"/>
    <p:sldId id="264"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34A37FB7-9BF0-4BE5-8E0D-5080AB85655A}"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4A37FB7-9BF0-4BE5-8E0D-5080AB85655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4A37FB7-9BF0-4BE5-8E0D-5080AB85655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4A37FB7-9BF0-4BE5-8E0D-5080AB85655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4A37FB7-9BF0-4BE5-8E0D-5080AB85655A}"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4A37FB7-9BF0-4BE5-8E0D-5080AB85655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4A37FB7-9BF0-4BE5-8E0D-5080AB85655A}"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4A37FB7-9BF0-4BE5-8E0D-5080AB85655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4A37FB7-9BF0-4BE5-8E0D-5080AB85655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7368B1-2166-4685-8461-830EEA0BD79D}" type="datetimeFigureOut">
              <a:rPr lang="en-US" smtClean="0"/>
              <a:pPr/>
              <a:t>4/21/2020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4A37FB7-9BF0-4BE5-8E0D-5080AB85655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B7368B1-2166-4685-8461-830EEA0BD79D}" type="datetimeFigureOut">
              <a:rPr lang="en-US" smtClean="0"/>
              <a:pPr/>
              <a:t>4/21/2020</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34A37FB7-9BF0-4BE5-8E0D-5080AB85655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B7368B1-2166-4685-8461-830EEA0BD79D}" type="datetimeFigureOut">
              <a:rPr lang="en-US" smtClean="0"/>
              <a:pPr/>
              <a:t>4/21/2020</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4A37FB7-9BF0-4BE5-8E0D-5080AB85655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050536"/>
          </a:xfrm>
        </p:spPr>
        <p:txBody>
          <a:bodyPr/>
          <a:lstStyle/>
          <a:p>
            <a:r>
              <a:rPr lang="en-US" dirty="0" smtClean="0">
                <a:solidFill>
                  <a:schemeClr val="tx1"/>
                </a:solidFill>
              </a:rPr>
              <a:t>Subject: Audit</a:t>
            </a:r>
            <a:br>
              <a:rPr lang="en-US" dirty="0" smtClean="0">
                <a:solidFill>
                  <a:schemeClr val="tx1"/>
                </a:solidFill>
              </a:rPr>
            </a:br>
            <a:r>
              <a:rPr lang="en-US" dirty="0" smtClean="0">
                <a:solidFill>
                  <a:schemeClr val="tx1"/>
                </a:solidFill>
              </a:rPr>
              <a:t>Topic: Vouching of Ledger  Transactions </a:t>
            </a:r>
            <a:br>
              <a:rPr lang="en-US" dirty="0" smtClean="0">
                <a:solidFill>
                  <a:schemeClr val="tx1"/>
                </a:solidFill>
              </a:rPr>
            </a:br>
            <a:r>
              <a:rPr lang="en-US" dirty="0" smtClean="0">
                <a:solidFill>
                  <a:schemeClr val="tx1"/>
                </a:solidFill>
              </a:rPr>
              <a:t> Course: B.com Part-I (H)</a:t>
            </a:r>
            <a:br>
              <a:rPr lang="en-US" dirty="0" smtClean="0">
                <a:solidFill>
                  <a:schemeClr val="tx1"/>
                </a:solidFill>
              </a:rPr>
            </a:br>
            <a:r>
              <a:rPr lang="en-US" dirty="0" smtClean="0">
                <a:solidFill>
                  <a:schemeClr val="tx1"/>
                </a:solidFill>
              </a:rPr>
              <a:t>  Dr. </a:t>
            </a:r>
            <a:r>
              <a:rPr lang="en-US" dirty="0" err="1" smtClean="0">
                <a:solidFill>
                  <a:schemeClr val="tx1"/>
                </a:solidFill>
              </a:rPr>
              <a:t>Ishtiaque</a:t>
            </a:r>
            <a:r>
              <a:rPr lang="en-US" dirty="0" smtClean="0">
                <a:solidFill>
                  <a:schemeClr val="tx1"/>
                </a:solidFill>
              </a:rPr>
              <a:t> Ahmed </a:t>
            </a:r>
            <a:br>
              <a:rPr lang="en-US" dirty="0" smtClean="0">
                <a:solidFill>
                  <a:schemeClr val="tx1"/>
                </a:solidFill>
              </a:rPr>
            </a:br>
            <a:r>
              <a:rPr lang="en-US" dirty="0" smtClean="0">
                <a:solidFill>
                  <a:schemeClr val="tx1"/>
                </a:solidFill>
              </a:rPr>
              <a:t>  </a:t>
            </a:r>
            <a:r>
              <a:rPr lang="en-US" sz="2400" dirty="0" smtClean="0">
                <a:solidFill>
                  <a:schemeClr val="tx1"/>
                </a:solidFill>
              </a:rPr>
              <a:t>Dept. of Commerce </a:t>
            </a:r>
            <a:br>
              <a:rPr lang="en-US" sz="2400" dirty="0" smtClean="0">
                <a:solidFill>
                  <a:schemeClr val="tx1"/>
                </a:solidFill>
              </a:rPr>
            </a:br>
            <a:r>
              <a:rPr lang="en-US" sz="2400" dirty="0" smtClean="0">
                <a:solidFill>
                  <a:schemeClr val="tx1"/>
                </a:solidFill>
              </a:rPr>
              <a:t>   </a:t>
            </a:r>
            <a:r>
              <a:rPr lang="en-US" sz="2400" dirty="0" err="1" smtClean="0">
                <a:solidFill>
                  <a:schemeClr val="tx1"/>
                </a:solidFill>
              </a:rPr>
              <a:t>Purnea</a:t>
            </a:r>
            <a:r>
              <a:rPr lang="en-US" sz="2400" dirty="0" smtClean="0">
                <a:solidFill>
                  <a:schemeClr val="tx1"/>
                </a:solidFill>
              </a:rPr>
              <a:t> College, </a:t>
            </a:r>
            <a:r>
              <a:rPr lang="en-US" sz="2400" dirty="0" err="1" smtClean="0">
                <a:solidFill>
                  <a:schemeClr val="tx1"/>
                </a:solidFill>
              </a:rPr>
              <a:t>Purnia</a:t>
            </a: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r>
              <a:rPr lang="en-US" sz="2400" dirty="0" err="1" smtClean="0">
                <a:solidFill>
                  <a:schemeClr val="tx1"/>
                </a:solidFill>
              </a:rPr>
              <a:t>Email:driahmedar@gmail.com</a:t>
            </a: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914400" y="6019800"/>
            <a:ext cx="7772400" cy="609600"/>
          </a:xfrm>
        </p:spPr>
        <p:txBody>
          <a:bodyPr/>
          <a:lstStyle/>
          <a:p>
            <a:r>
              <a:rPr lang="en-US" dirty="0" smtClean="0"/>
              <a:t>Dept of Commerce </a:t>
            </a:r>
            <a:r>
              <a:rPr lang="en-US" dirty="0" err="1" smtClean="0"/>
              <a:t>Purnea</a:t>
            </a:r>
            <a:r>
              <a:rPr lang="en-US" dirty="0" smtClean="0"/>
              <a:t> College </a:t>
            </a:r>
            <a:r>
              <a:rPr lang="en-US" dirty="0" err="1" smtClean="0"/>
              <a:t>Purnia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91600" cy="6894195"/>
          </a:xfrm>
          <a:prstGeom prst="rect">
            <a:avLst/>
          </a:prstGeom>
          <a:noFill/>
        </p:spPr>
        <p:txBody>
          <a:bodyPr wrap="square" rtlCol="0">
            <a:spAutoFit/>
          </a:bodyPr>
          <a:lstStyle/>
          <a:p>
            <a:r>
              <a:rPr lang="en-US" sz="3200" dirty="0" smtClean="0">
                <a:latin typeface="+mj-lt"/>
                <a:cs typeface="Aharoni" pitchFamily="2" charset="-79"/>
              </a:rPr>
              <a:t>B.</a:t>
            </a:r>
            <a:r>
              <a:rPr lang="en-US" sz="3200" dirty="0" smtClean="0">
                <a:latin typeface="Aharoni" pitchFamily="2" charset="-79"/>
                <a:cs typeface="Aharoni" pitchFamily="2" charset="-79"/>
              </a:rPr>
              <a:t>OUTSTANDING LIABILITIES-</a:t>
            </a:r>
          </a:p>
          <a:p>
            <a:r>
              <a:rPr lang="en-US" sz="2000" dirty="0" smtClean="0"/>
              <a:t>Such liabilities must be brought into account to arrive at the correct profits. If any outstanding liability for expenses is not included in the P&amp;L account ,the profit arrived at will be overstated. It is the duty of the auditor to see that all such liabilities  are brought into account  before the current year’s profit is arrived .if he fails to do so ,he may be held responsible for the dividends being declared out of capital.</a:t>
            </a:r>
          </a:p>
          <a:p>
            <a:r>
              <a:rPr lang="en-US" sz="2000" dirty="0" smtClean="0"/>
              <a:t> </a:t>
            </a:r>
          </a:p>
          <a:p>
            <a:r>
              <a:rPr lang="en-US" sz="2000" b="1" i="1" dirty="0" smtClean="0"/>
              <a:t>The auditor should go through the cash book  payments and the purchases of the first few months of the next year and should examine the voucher to see that appropriate adjustments have been made in current year’s P&amp;L ACCOUNT. EXAMPLES-</a:t>
            </a:r>
          </a:p>
          <a:p>
            <a:pPr>
              <a:buFont typeface="Wingdings" pitchFamily="2" charset="2"/>
              <a:buChar char="Ø"/>
            </a:pPr>
            <a:r>
              <a:rPr lang="en-US" sz="2400" dirty="0" smtClean="0">
                <a:solidFill>
                  <a:schemeClr val="tx2">
                    <a:lumMod val="50000"/>
                  </a:schemeClr>
                </a:solidFill>
              </a:rPr>
              <a:t>WAGES AND SALARIES- </a:t>
            </a:r>
            <a:r>
              <a:rPr lang="en-US" sz="2000" dirty="0" smtClean="0"/>
              <a:t>these must be debited in P&amp;L account of the year under audit otherwise the profit arrived at would be overstated.</a:t>
            </a:r>
            <a:endParaRPr lang="en-US" dirty="0" smtClean="0"/>
          </a:p>
          <a:p>
            <a:pPr>
              <a:buFont typeface="Wingdings" pitchFamily="2" charset="2"/>
              <a:buChar char="Ø"/>
            </a:pPr>
            <a:r>
              <a:rPr lang="en-US" sz="2400" dirty="0" smtClean="0">
                <a:solidFill>
                  <a:schemeClr val="tx2">
                    <a:lumMod val="50000"/>
                  </a:schemeClr>
                </a:solidFill>
              </a:rPr>
              <a:t>AUDIT FEE- </a:t>
            </a:r>
            <a:r>
              <a:rPr lang="en-US" sz="2000" dirty="0" smtClean="0"/>
              <a:t>If the audit work is commenced  before the closing of books, the audit fees should be treated as outstanding liability. On the other hand if the auditor commences his work after the closing ,the fees should be treated as expense of next year</a:t>
            </a:r>
            <a:r>
              <a:rPr lang="en-US" dirty="0" smtClean="0"/>
              <a:t>.</a:t>
            </a:r>
          </a:p>
          <a:p>
            <a:pPr>
              <a:buFont typeface="Wingdings" pitchFamily="2" charset="2"/>
              <a:buChar char="Ø"/>
            </a:pPr>
            <a:r>
              <a:rPr lang="en-US" sz="2400" dirty="0" smtClean="0">
                <a:solidFill>
                  <a:schemeClr val="tx2">
                    <a:lumMod val="50000"/>
                  </a:schemeClr>
                </a:solidFill>
              </a:rPr>
              <a:t>PURCHASES</a:t>
            </a:r>
            <a:r>
              <a:rPr lang="en-US" sz="2000" dirty="0" smtClean="0">
                <a:solidFill>
                  <a:schemeClr val="tx2">
                    <a:lumMod val="50000"/>
                  </a:schemeClr>
                </a:solidFill>
              </a:rPr>
              <a:t>-</a:t>
            </a:r>
            <a:r>
              <a:rPr lang="en-US" sz="2000" dirty="0" smtClean="0"/>
              <a:t> sometimes the goods are received from the supplier at the close of the year but purchase invoice is not received .for all such purchases, the purchase account should be debited and credited to outstanding liabilities account.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8915400" cy="4001095"/>
          </a:xfrm>
          <a:prstGeom prst="rect">
            <a:avLst/>
          </a:prstGeom>
          <a:noFill/>
        </p:spPr>
        <p:txBody>
          <a:bodyPr wrap="square" rtlCol="0">
            <a:spAutoFit/>
          </a:bodyPr>
          <a:lstStyle/>
          <a:p>
            <a:pPr>
              <a:buFont typeface="Wingdings" pitchFamily="2" charset="2"/>
              <a:buChar char="Ø"/>
            </a:pPr>
            <a:r>
              <a:rPr lang="en-US" sz="2400" dirty="0" smtClean="0">
                <a:solidFill>
                  <a:schemeClr val="tx2">
                    <a:lumMod val="50000"/>
                  </a:schemeClr>
                </a:solidFill>
              </a:rPr>
              <a:t>INTEREST ON LOANS AND </a:t>
            </a:r>
            <a:r>
              <a:rPr lang="en-US" sz="2800" dirty="0" smtClean="0">
                <a:solidFill>
                  <a:schemeClr val="tx2">
                    <a:lumMod val="50000"/>
                  </a:schemeClr>
                </a:solidFill>
              </a:rPr>
              <a:t>DEBTS-</a:t>
            </a:r>
            <a:r>
              <a:rPr lang="en-US" sz="2400" dirty="0" smtClean="0">
                <a:solidFill>
                  <a:schemeClr val="tx2">
                    <a:lumMod val="50000"/>
                  </a:schemeClr>
                </a:solidFill>
              </a:rPr>
              <a:t>if</a:t>
            </a:r>
            <a:r>
              <a:rPr lang="en-US" sz="2800" dirty="0" smtClean="0">
                <a:solidFill>
                  <a:schemeClr val="tx2">
                    <a:lumMod val="50000"/>
                  </a:schemeClr>
                </a:solidFill>
              </a:rPr>
              <a:t> </a:t>
            </a:r>
            <a:r>
              <a:rPr lang="en-US" sz="2000" dirty="0" smtClean="0"/>
              <a:t>on the date of balance sheet interest on loan and debentures is due but not paid ,then it must be taken into account as outstanding liability. The auditor should examine the past year’s accounts ,rate of interest ,interest paid so far and the agreement.</a:t>
            </a:r>
            <a:endParaRPr lang="en-US" dirty="0" smtClean="0"/>
          </a:p>
          <a:p>
            <a:pPr>
              <a:buFont typeface="Wingdings" pitchFamily="2" charset="2"/>
              <a:buChar char="Ø"/>
            </a:pPr>
            <a:r>
              <a:rPr lang="en-US" sz="2400" dirty="0" smtClean="0">
                <a:solidFill>
                  <a:schemeClr val="tx2">
                    <a:lumMod val="50000"/>
                  </a:schemeClr>
                </a:solidFill>
              </a:rPr>
              <a:t>COMMISSION</a:t>
            </a:r>
            <a:r>
              <a:rPr lang="en-US" sz="2000" dirty="0" smtClean="0">
                <a:solidFill>
                  <a:schemeClr val="tx2">
                    <a:lumMod val="50000"/>
                  </a:schemeClr>
                </a:solidFill>
              </a:rPr>
              <a:t>- S</a:t>
            </a:r>
            <a:r>
              <a:rPr lang="en-US" sz="2000" dirty="0" smtClean="0"/>
              <a:t>alesmen ,agents or directors may be paid commission on the basis of sales. From time to time agent may withdraw against the commission .all such withdrawls are adjusted against  the commission due at the end of the year. If the agents have overdrawn ,excess should be considered as advance to them.</a:t>
            </a:r>
            <a:endParaRPr lang="en-US" dirty="0" smtClean="0"/>
          </a:p>
          <a:p>
            <a:pPr>
              <a:buFont typeface="Wingdings" pitchFamily="2" charset="2"/>
              <a:buChar char="Ø"/>
            </a:pPr>
            <a:r>
              <a:rPr lang="en-US" sz="2400" dirty="0" smtClean="0">
                <a:solidFill>
                  <a:schemeClr val="tx2">
                    <a:lumMod val="75000"/>
                  </a:schemeClr>
                </a:solidFill>
              </a:rPr>
              <a:t>ROYALTY PAYABLE- </a:t>
            </a:r>
            <a:r>
              <a:rPr lang="en-US" sz="2000" dirty="0" smtClean="0"/>
              <a:t>at the close of the year ,the royalty may be due to a party. The auditor should check the proper provision is made in respect of royalty due but not paid by the end of the period.</a:t>
            </a:r>
            <a:endParaRPr lang="en-US" dirty="0" smtClean="0"/>
          </a:p>
          <a:p>
            <a:pPr>
              <a:buFont typeface="Wingdings" pitchFamily="2" charset="2"/>
              <a:buChar char="Ø"/>
            </a:pPr>
            <a:endParaRPr lang="en-US" dirty="0"/>
          </a:p>
        </p:txBody>
      </p:sp>
      <p:sp>
        <p:nvSpPr>
          <p:cNvPr id="3" name="TextBox 2"/>
          <p:cNvSpPr txBox="1"/>
          <p:nvPr/>
        </p:nvSpPr>
        <p:spPr>
          <a:xfrm>
            <a:off x="381000" y="3962400"/>
            <a:ext cx="8763000" cy="2800767"/>
          </a:xfrm>
          <a:prstGeom prst="rect">
            <a:avLst/>
          </a:prstGeom>
          <a:noFill/>
        </p:spPr>
        <p:txBody>
          <a:bodyPr wrap="square" rtlCol="0">
            <a:spAutoFit/>
          </a:bodyPr>
          <a:lstStyle/>
          <a:p>
            <a:r>
              <a:rPr lang="en-US" sz="3200" dirty="0" smtClean="0">
                <a:latin typeface="Aharoni" pitchFamily="2" charset="-79"/>
                <a:cs typeface="Aharoni" pitchFamily="2" charset="-79"/>
              </a:rPr>
              <a:t>CONTINGENT LIABILITIES</a:t>
            </a:r>
          </a:p>
          <a:p>
            <a:r>
              <a:rPr lang="en-US" sz="2400" dirty="0" smtClean="0"/>
              <a:t>A contingent liability is not actual liability but which will become  a liability on the happening of  an event in the future. Since future is uncertain ,the event may or may not be happen. If there is possibility in future making the client liable for particular amount , such liability is contingent  on the happening of such event.</a:t>
            </a:r>
            <a:endParaRPr lang="en-US" sz="2400" dirty="0"/>
          </a:p>
        </p:txBody>
      </p:sp>
      <p:sp>
        <p:nvSpPr>
          <p:cNvPr id="4" name="TextBox 3"/>
          <p:cNvSpPr txBox="1"/>
          <p:nvPr/>
        </p:nvSpPr>
        <p:spPr>
          <a:xfrm>
            <a:off x="0" y="3810000"/>
            <a:ext cx="685800" cy="707886"/>
          </a:xfrm>
          <a:prstGeom prst="rect">
            <a:avLst/>
          </a:prstGeom>
          <a:noFill/>
        </p:spPr>
        <p:txBody>
          <a:bodyPr wrap="square" rtlCol="0">
            <a:spAutoFit/>
          </a:bodyPr>
          <a:lstStyle/>
          <a:p>
            <a:r>
              <a:rPr lang="en-US" sz="4000" dirty="0" smtClean="0"/>
              <a:t>c.</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3016210"/>
          </a:xfrm>
          <a:prstGeom prst="rect">
            <a:avLst/>
          </a:prstGeom>
          <a:noFill/>
        </p:spPr>
        <p:txBody>
          <a:bodyPr wrap="square" rtlCol="0">
            <a:spAutoFit/>
          </a:bodyPr>
          <a:lstStyle/>
          <a:p>
            <a:r>
              <a:rPr lang="en-US" sz="3200" dirty="0" smtClean="0"/>
              <a:t>Examples of contingent liabilities-</a:t>
            </a:r>
          </a:p>
          <a:p>
            <a:pPr>
              <a:buFont typeface="Wingdings" pitchFamily="2" charset="2"/>
              <a:buChar char="§"/>
            </a:pPr>
            <a:r>
              <a:rPr lang="en-US" sz="2800" dirty="0" smtClean="0">
                <a:latin typeface="Aparajita" pitchFamily="34" charset="0"/>
                <a:cs typeface="Aparajita" pitchFamily="34" charset="0"/>
              </a:rPr>
              <a:t>Bills of exchange discounted</a:t>
            </a:r>
          </a:p>
          <a:p>
            <a:pPr>
              <a:buFont typeface="Wingdings" pitchFamily="2" charset="2"/>
              <a:buChar char="§"/>
            </a:pPr>
            <a:r>
              <a:rPr lang="en-US" sz="2800" dirty="0" smtClean="0">
                <a:latin typeface="Aparajita" pitchFamily="34" charset="0"/>
                <a:cs typeface="Aparajita" pitchFamily="34" charset="0"/>
              </a:rPr>
              <a:t>Suit pending for damages</a:t>
            </a:r>
          </a:p>
          <a:p>
            <a:pPr>
              <a:buFont typeface="Wingdings" pitchFamily="2" charset="2"/>
              <a:buChar char="§"/>
            </a:pPr>
            <a:r>
              <a:rPr lang="en-US" sz="2800" dirty="0" smtClean="0">
                <a:latin typeface="Aparajita" pitchFamily="34" charset="0"/>
                <a:cs typeface="Aparajita" pitchFamily="34" charset="0"/>
              </a:rPr>
              <a:t>On account of unexpired letters of credit issued by the bank</a:t>
            </a:r>
          </a:p>
          <a:p>
            <a:pPr>
              <a:buFont typeface="Wingdings" pitchFamily="2" charset="2"/>
              <a:buChar char="§"/>
            </a:pPr>
            <a:r>
              <a:rPr lang="en-US" sz="2800" dirty="0" smtClean="0">
                <a:latin typeface="Aparajita" pitchFamily="34" charset="0"/>
                <a:cs typeface="Aparajita" pitchFamily="34" charset="0"/>
              </a:rPr>
              <a:t>Disputed but additional liability of income tax ,sales tax ,of the past years. </a:t>
            </a:r>
          </a:p>
          <a:p>
            <a:pPr>
              <a:buFont typeface="Wingdings" pitchFamily="2" charset="2"/>
              <a:buChar char="§"/>
            </a:pPr>
            <a:endParaRPr lang="en-US" dirty="0"/>
          </a:p>
        </p:txBody>
      </p:sp>
      <p:sp>
        <p:nvSpPr>
          <p:cNvPr id="3" name="TextBox 2"/>
          <p:cNvSpPr txBox="1"/>
          <p:nvPr/>
        </p:nvSpPr>
        <p:spPr>
          <a:xfrm>
            <a:off x="152400" y="3048000"/>
            <a:ext cx="8686800" cy="3416320"/>
          </a:xfrm>
          <a:prstGeom prst="rect">
            <a:avLst/>
          </a:prstGeom>
          <a:noFill/>
        </p:spPr>
        <p:txBody>
          <a:bodyPr wrap="square" rtlCol="0">
            <a:spAutoFit/>
          </a:bodyPr>
          <a:lstStyle/>
          <a:p>
            <a:pPr>
              <a:buFont typeface="Wingdings" pitchFamily="2" charset="2"/>
              <a:buChar char="v"/>
            </a:pPr>
            <a:r>
              <a:rPr lang="en-US" sz="2400" dirty="0" smtClean="0"/>
              <a:t>No mention of such liability should be made in the balance sheet but the amount involved is heavy ,the information may be provided at the footnote  of balance sheet. As per part 1 of schedule 6 of companies act 1956,a footnote may be added to show</a:t>
            </a:r>
          </a:p>
          <a:p>
            <a:endParaRPr lang="en-US" sz="2400" dirty="0" smtClean="0"/>
          </a:p>
          <a:p>
            <a:pPr>
              <a:buFont typeface="Wingdings" pitchFamily="2" charset="2"/>
              <a:buChar char="ü"/>
            </a:pPr>
            <a:r>
              <a:rPr lang="en-US" sz="2400" dirty="0" smtClean="0"/>
              <a:t>Claim against the company not acknowledged as debts</a:t>
            </a:r>
          </a:p>
          <a:p>
            <a:pPr>
              <a:buFont typeface="Wingdings" pitchFamily="2" charset="2"/>
              <a:buChar char="ü"/>
            </a:pPr>
            <a:r>
              <a:rPr lang="en-US" sz="2400" dirty="0" smtClean="0"/>
              <a:t>An uncalled liability on shares partly paid up</a:t>
            </a:r>
          </a:p>
          <a:p>
            <a:pPr>
              <a:buFont typeface="Wingdings" pitchFamily="2" charset="2"/>
              <a:buChar char="ü"/>
            </a:pPr>
            <a:r>
              <a:rPr lang="en-US" sz="2400" dirty="0" smtClean="0"/>
              <a:t>Arrears of fixed cumulative preference dividends</a:t>
            </a:r>
          </a:p>
          <a:p>
            <a:pPr>
              <a:buFont typeface="Wingdings" pitchFamily="2" charset="2"/>
              <a:buChar char="ü"/>
            </a:pPr>
            <a:r>
              <a:rPr lang="en-US" sz="2400" dirty="0" smtClean="0"/>
              <a:t>Other amounts for which the company is contingently liable.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8610600" cy="5663089"/>
          </a:xfrm>
          <a:prstGeom prst="rect">
            <a:avLst/>
          </a:prstGeom>
          <a:noFill/>
        </p:spPr>
        <p:txBody>
          <a:bodyPr wrap="square" rtlCol="0">
            <a:spAutoFit/>
          </a:bodyPr>
          <a:lstStyle/>
          <a:p>
            <a:r>
              <a:rPr lang="en-US" sz="3200" dirty="0" smtClean="0">
                <a:latin typeface="Aharoni" pitchFamily="2" charset="-79"/>
                <a:cs typeface="Aharoni" pitchFamily="2" charset="-79"/>
              </a:rPr>
              <a:t>CONTINGENT ASSETS</a:t>
            </a:r>
          </a:p>
          <a:p>
            <a:r>
              <a:rPr lang="en-US" sz="2400" dirty="0" smtClean="0"/>
              <a:t>Those assets which may arise on the happening of an uncertain event. Usually these are not shown on the footnote of the balance sheet on the asset side. But as if the contingent liabilities are shown in the balance sheet, the contingent assets should also be shown. Otherwise the true and fair state of affairs may not be disclosed by the balance sheet</a:t>
            </a:r>
          </a:p>
          <a:p>
            <a:r>
              <a:rPr lang="en-US" sz="2800" b="1" dirty="0" smtClean="0"/>
              <a:t>Examples</a:t>
            </a:r>
          </a:p>
          <a:p>
            <a:pPr>
              <a:buFont typeface="Wingdings" pitchFamily="2" charset="2"/>
              <a:buChar char="§"/>
            </a:pPr>
            <a:r>
              <a:rPr lang="en-US" dirty="0" smtClean="0"/>
              <a:t> </a:t>
            </a:r>
            <a:r>
              <a:rPr lang="en-US" sz="2800" dirty="0" smtClean="0">
                <a:latin typeface="Aparajita" pitchFamily="34" charset="0"/>
                <a:cs typeface="Aparajita" pitchFamily="34" charset="0"/>
              </a:rPr>
              <a:t>uncalled share capital of the company</a:t>
            </a:r>
          </a:p>
          <a:p>
            <a:pPr>
              <a:buFont typeface="Wingdings" pitchFamily="2" charset="2"/>
              <a:buChar char="§"/>
            </a:pPr>
            <a:r>
              <a:rPr lang="en-US" sz="2800" dirty="0" smtClean="0">
                <a:latin typeface="Aparajita" pitchFamily="34" charset="0"/>
                <a:cs typeface="Aparajita" pitchFamily="34" charset="0"/>
              </a:rPr>
              <a:t>Claim from the acceptor of bill receivable which has been discounted by the client from the bank but might be dishonored.</a:t>
            </a:r>
          </a:p>
          <a:p>
            <a:pPr>
              <a:buFont typeface="Wingdings" pitchFamily="2" charset="2"/>
              <a:buChar char="§"/>
            </a:pPr>
            <a:r>
              <a:rPr lang="en-US" sz="2800" dirty="0" smtClean="0">
                <a:latin typeface="Aparajita" pitchFamily="34" charset="0"/>
                <a:cs typeface="Aparajita" pitchFamily="34" charset="0"/>
              </a:rPr>
              <a:t>Claim for the refund of sales tax,octroi etc</a:t>
            </a:r>
          </a:p>
          <a:p>
            <a:pPr>
              <a:buFont typeface="Wingdings" pitchFamily="2" charset="2"/>
              <a:buChar char="§"/>
            </a:pPr>
            <a:r>
              <a:rPr lang="en-US" sz="2800" dirty="0" smtClean="0">
                <a:latin typeface="Aparajita" pitchFamily="34" charset="0"/>
                <a:cs typeface="Aparajita" pitchFamily="34" charset="0"/>
              </a:rPr>
              <a:t>Claim for infringement of a copy right</a:t>
            </a:r>
            <a:r>
              <a:rPr lang="en-US" dirty="0" smtClean="0"/>
              <a:t>.</a:t>
            </a:r>
          </a:p>
          <a:p>
            <a:endParaRPr lang="en-US" dirty="0"/>
          </a:p>
        </p:txBody>
      </p:sp>
      <p:sp>
        <p:nvSpPr>
          <p:cNvPr id="4" name="TextBox 3"/>
          <p:cNvSpPr txBox="1"/>
          <p:nvPr/>
        </p:nvSpPr>
        <p:spPr>
          <a:xfrm>
            <a:off x="0" y="381000"/>
            <a:ext cx="510909" cy="523220"/>
          </a:xfrm>
          <a:prstGeom prst="rect">
            <a:avLst/>
          </a:prstGeom>
          <a:noFill/>
        </p:spPr>
        <p:txBody>
          <a:bodyPr wrap="none" rtlCol="0">
            <a:spAutoFit/>
          </a:bodyPr>
          <a:lstStyle/>
          <a:p>
            <a:r>
              <a:rPr lang="en-US" sz="2800" dirty="0" smtClean="0"/>
              <a:t>D.</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0"/>
            <a:ext cx="7772400" cy="1470025"/>
          </a:xfrm>
        </p:spPr>
        <p:txBody>
          <a:bodyPr>
            <a:normAutofit/>
          </a:bodyPr>
          <a:lstStyle/>
          <a:p>
            <a:r>
              <a:rPr lang="en-US" sz="8000" spc="-300" dirty="0" smtClean="0"/>
              <a:t> </a:t>
            </a:r>
            <a:endParaRPr lang="en-US" sz="8000" spc="-300" dirty="0"/>
          </a:p>
        </p:txBody>
      </p:sp>
      <p:sp>
        <p:nvSpPr>
          <p:cNvPr id="3" name="Subtitle 2"/>
          <p:cNvSpPr>
            <a:spLocks noGrp="1"/>
          </p:cNvSpPr>
          <p:nvPr>
            <p:ph type="subTitle" idx="1"/>
          </p:nvPr>
        </p:nvSpPr>
        <p:spPr>
          <a:xfrm>
            <a:off x="533400" y="1752600"/>
            <a:ext cx="7391400" cy="4343400"/>
          </a:xfrm>
        </p:spPr>
        <p:txBody>
          <a:bodyPr>
            <a:noAutofit/>
          </a:bodyPr>
          <a:lstStyle/>
          <a:p>
            <a:r>
              <a:rPr lang="en-US" sz="13800" b="1" dirty="0" smtClean="0">
                <a:solidFill>
                  <a:schemeClr val="tx1"/>
                </a:solidFill>
                <a:latin typeface="Agency FB" pitchFamily="34" charset="0"/>
              </a:rPr>
              <a:t>Vouching of ledger</a:t>
            </a:r>
            <a:endParaRPr lang="en-US" sz="13800" b="1" dirty="0">
              <a:solidFill>
                <a:schemeClr val="tx1"/>
              </a:solidFill>
              <a:latin typeface="Agency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r>
              <a:rPr lang="en-US" sz="5400" dirty="0" smtClean="0">
                <a:latin typeface="Algerian" pitchFamily="82" charset="0"/>
                <a:cs typeface="Aharoni" pitchFamily="2" charset="-79"/>
              </a:rPr>
              <a:t>INTRODUCTION</a:t>
            </a:r>
            <a:endParaRPr lang="en-US" sz="5400" dirty="0">
              <a:latin typeface="Algerian" pitchFamily="82" charset="0"/>
              <a:cs typeface="Aharoni" pitchFamily="2" charset="-79"/>
            </a:endParaRPr>
          </a:p>
        </p:txBody>
      </p:sp>
      <p:sp>
        <p:nvSpPr>
          <p:cNvPr id="3" name="Content Placeholder 2"/>
          <p:cNvSpPr>
            <a:spLocks noGrp="1"/>
          </p:cNvSpPr>
          <p:nvPr>
            <p:ph idx="1"/>
          </p:nvPr>
        </p:nvSpPr>
        <p:spPr>
          <a:xfrm>
            <a:off x="228600" y="1066800"/>
            <a:ext cx="8686800" cy="5410199"/>
          </a:xfrm>
        </p:spPr>
        <p:txBody>
          <a:bodyPr>
            <a:normAutofit fontScale="40000" lnSpcReduction="20000"/>
          </a:bodyPr>
          <a:lstStyle/>
          <a:p>
            <a:pPr>
              <a:buNone/>
            </a:pPr>
            <a:r>
              <a:rPr lang="en-US" sz="9000" dirty="0" smtClean="0">
                <a:latin typeface="+mj-lt"/>
              </a:rPr>
              <a:t>The business transactions are recorded in the subsidiary books and posting therefrom is made to proper accounts in ledger </a:t>
            </a:r>
            <a:r>
              <a:rPr lang="en-US" sz="10000" dirty="0" smtClean="0"/>
              <a:t>.</a:t>
            </a:r>
          </a:p>
          <a:p>
            <a:pPr marL="457200" indent="-457200">
              <a:buFont typeface="Wingdings" pitchFamily="2" charset="2"/>
              <a:buChar char="Ø"/>
            </a:pPr>
            <a:r>
              <a:rPr lang="en-US" sz="8000" dirty="0"/>
              <a:t>I</a:t>
            </a:r>
            <a:r>
              <a:rPr lang="en-US" sz="8000" dirty="0" smtClean="0"/>
              <a:t>n case of </a:t>
            </a:r>
            <a:r>
              <a:rPr lang="en-US" sz="8000" b="1" dirty="0" smtClean="0"/>
              <a:t>small organisations</a:t>
            </a:r>
            <a:r>
              <a:rPr lang="en-US" sz="8000" b="1" dirty="0"/>
              <a:t> </a:t>
            </a:r>
            <a:r>
              <a:rPr lang="en-US" sz="8000" dirty="0" smtClean="0"/>
              <a:t>,only one ledger  may be maintained for all the personal and impersonal accounts</a:t>
            </a:r>
            <a:r>
              <a:rPr lang="en-US" sz="9800" dirty="0" smtClean="0"/>
              <a:t>.</a:t>
            </a:r>
          </a:p>
          <a:p>
            <a:pPr marL="457200" indent="-457200">
              <a:buFont typeface="Wingdings" pitchFamily="2" charset="2"/>
              <a:buChar char="Ø"/>
            </a:pPr>
            <a:r>
              <a:rPr lang="en-US" sz="9000" dirty="0" smtClean="0"/>
              <a:t>In case of </a:t>
            </a:r>
            <a:r>
              <a:rPr lang="en-US" sz="9000" b="1" dirty="0" smtClean="0"/>
              <a:t>large organisations </a:t>
            </a:r>
            <a:r>
              <a:rPr lang="en-US" sz="9000" dirty="0" smtClean="0"/>
              <a:t>,the business may maintain two ledgers </a:t>
            </a:r>
            <a:r>
              <a:rPr lang="en-US" sz="9000" dirty="0" err="1" smtClean="0"/>
              <a:t>i.e</a:t>
            </a:r>
            <a:r>
              <a:rPr lang="en-US" sz="9000" dirty="0" smtClean="0"/>
              <a:t> PERSONAL AND IMPERSONAL LEDGERS.</a:t>
            </a:r>
          </a:p>
          <a:p>
            <a:pPr>
              <a:buNone/>
            </a:pPr>
            <a:endParaRPr lang="en-US" sz="2400" dirty="0" smtClean="0"/>
          </a:p>
          <a:p>
            <a:pPr>
              <a:buNone/>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228600"/>
            <a:ext cx="3886200" cy="584775"/>
          </a:xfrm>
          <a:prstGeom prst="rect">
            <a:avLst/>
          </a:prstGeom>
          <a:noFill/>
        </p:spPr>
        <p:txBody>
          <a:bodyPr wrap="square" rtlCol="0">
            <a:spAutoFit/>
          </a:bodyPr>
          <a:lstStyle/>
          <a:p>
            <a:r>
              <a:rPr lang="en-US" sz="3200" b="1" dirty="0" smtClean="0">
                <a:latin typeface="Algerian" pitchFamily="82" charset="0"/>
              </a:rPr>
              <a:t>TYPES OFLEDGERS</a:t>
            </a:r>
            <a:endParaRPr lang="en-US" sz="3200" b="1" dirty="0">
              <a:latin typeface="Algerian" pitchFamily="82" charset="0"/>
            </a:endParaRPr>
          </a:p>
        </p:txBody>
      </p:sp>
      <p:sp>
        <p:nvSpPr>
          <p:cNvPr id="3" name="Rectangle 2"/>
          <p:cNvSpPr/>
          <p:nvPr/>
        </p:nvSpPr>
        <p:spPr>
          <a:xfrm>
            <a:off x="685800" y="2514600"/>
            <a:ext cx="23622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All the personal accounts would be opened.</a:t>
            </a:r>
          </a:p>
          <a:p>
            <a:pPr algn="ctr"/>
            <a:r>
              <a:rPr lang="en-US" dirty="0" smtClean="0"/>
              <a:t>  </a:t>
            </a:r>
          </a:p>
        </p:txBody>
      </p:sp>
      <p:sp>
        <p:nvSpPr>
          <p:cNvPr id="4" name="Rectangle 3"/>
          <p:cNvSpPr/>
          <p:nvPr/>
        </p:nvSpPr>
        <p:spPr>
          <a:xfrm>
            <a:off x="6096000" y="2362200"/>
            <a:ext cx="2514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Real and nominal accounts would  be opened</a:t>
            </a:r>
            <a:endParaRPr lang="en-US" dirty="0"/>
          </a:p>
        </p:txBody>
      </p:sp>
      <p:cxnSp>
        <p:nvCxnSpPr>
          <p:cNvPr id="7" name="Straight Arrow Connector 6"/>
          <p:cNvCxnSpPr/>
          <p:nvPr/>
        </p:nvCxnSpPr>
        <p:spPr>
          <a:xfrm rot="5400000">
            <a:off x="6667897" y="1409303"/>
            <a:ext cx="5334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486694" y="14089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9600" y="1676400"/>
            <a:ext cx="2209800" cy="461665"/>
          </a:xfrm>
          <a:prstGeom prst="rect">
            <a:avLst/>
          </a:prstGeom>
          <a:noFill/>
        </p:spPr>
        <p:txBody>
          <a:bodyPr wrap="square" rtlCol="0">
            <a:spAutoFit/>
          </a:bodyPr>
          <a:lstStyle/>
          <a:p>
            <a:r>
              <a:rPr lang="en-US" sz="2400" b="1" dirty="0" smtClean="0"/>
              <a:t>Personal ledger</a:t>
            </a:r>
            <a:endParaRPr lang="en-US" sz="2400" b="1" dirty="0"/>
          </a:p>
        </p:txBody>
      </p:sp>
      <p:sp>
        <p:nvSpPr>
          <p:cNvPr id="18" name="TextBox 17"/>
          <p:cNvSpPr txBox="1"/>
          <p:nvPr/>
        </p:nvSpPr>
        <p:spPr>
          <a:xfrm>
            <a:off x="6096000" y="1676400"/>
            <a:ext cx="2590800" cy="461665"/>
          </a:xfrm>
          <a:prstGeom prst="rect">
            <a:avLst/>
          </a:prstGeom>
          <a:noFill/>
        </p:spPr>
        <p:txBody>
          <a:bodyPr wrap="square" rtlCol="0">
            <a:spAutoFit/>
          </a:bodyPr>
          <a:lstStyle/>
          <a:p>
            <a:r>
              <a:rPr lang="en-US" sz="2400" b="1" dirty="0" smtClean="0"/>
              <a:t>Impersonal ledger</a:t>
            </a:r>
            <a:endParaRPr lang="en-US" sz="2400" b="1" dirty="0"/>
          </a:p>
        </p:txBody>
      </p:sp>
      <p:cxnSp>
        <p:nvCxnSpPr>
          <p:cNvPr id="24" name="Straight Arrow Connector 23"/>
          <p:cNvCxnSpPr/>
          <p:nvPr/>
        </p:nvCxnSpPr>
        <p:spPr>
          <a:xfrm rot="5400000">
            <a:off x="5563394" y="44188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800894" y="43807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38200" y="4876800"/>
            <a:ext cx="1676400" cy="830997"/>
          </a:xfrm>
          <a:prstGeom prst="rect">
            <a:avLst/>
          </a:prstGeom>
          <a:noFill/>
        </p:spPr>
        <p:txBody>
          <a:bodyPr wrap="square" rtlCol="0">
            <a:spAutoFit/>
          </a:bodyPr>
          <a:lstStyle/>
          <a:p>
            <a:r>
              <a:rPr lang="en-US" sz="2400" dirty="0" smtClean="0"/>
              <a:t>Purchase ledger</a:t>
            </a:r>
            <a:endParaRPr lang="en-US" sz="2400" dirty="0"/>
          </a:p>
        </p:txBody>
      </p:sp>
      <p:sp>
        <p:nvSpPr>
          <p:cNvPr id="29" name="TextBox 28"/>
          <p:cNvSpPr txBox="1"/>
          <p:nvPr/>
        </p:nvSpPr>
        <p:spPr>
          <a:xfrm>
            <a:off x="5562600" y="4953000"/>
            <a:ext cx="1828800" cy="461665"/>
          </a:xfrm>
          <a:prstGeom prst="rect">
            <a:avLst/>
          </a:prstGeom>
          <a:noFill/>
        </p:spPr>
        <p:txBody>
          <a:bodyPr wrap="square" rtlCol="0">
            <a:spAutoFit/>
          </a:bodyPr>
          <a:lstStyle/>
          <a:p>
            <a:r>
              <a:rPr lang="en-US" sz="2400" dirty="0" smtClean="0"/>
              <a:t>Sales ledger</a:t>
            </a:r>
            <a:endParaRPr lang="en-US" sz="2400" dirty="0"/>
          </a:p>
        </p:txBody>
      </p:sp>
      <p:cxnSp>
        <p:nvCxnSpPr>
          <p:cNvPr id="14" name="Straight Connector 13"/>
          <p:cNvCxnSpPr/>
          <p:nvPr/>
        </p:nvCxnSpPr>
        <p:spPr>
          <a:xfrm>
            <a:off x="1752600" y="1066800"/>
            <a:ext cx="5181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219200" y="3962400"/>
            <a:ext cx="4724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4114800" y="914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676400" y="3733800"/>
            <a:ext cx="304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457200"/>
            <a:ext cx="8305800" cy="2739211"/>
          </a:xfrm>
          <a:prstGeom prst="rect">
            <a:avLst/>
          </a:prstGeom>
          <a:noFill/>
        </p:spPr>
        <p:txBody>
          <a:bodyPr wrap="square" rtlCol="0">
            <a:spAutoFit/>
          </a:bodyPr>
          <a:lstStyle/>
          <a:p>
            <a:r>
              <a:rPr lang="en-US" sz="2800" b="1" spc="300" dirty="0" smtClean="0"/>
              <a:t>a)PURCHASE LEDGER- </a:t>
            </a:r>
          </a:p>
          <a:p>
            <a:r>
              <a:rPr lang="en-US" sz="2400" b="1" dirty="0" smtClean="0"/>
              <a:t>I</a:t>
            </a:r>
            <a:r>
              <a:rPr lang="en-US" sz="2400" dirty="0" smtClean="0"/>
              <a:t>t includes all the accounts of suppliers.</a:t>
            </a:r>
          </a:p>
          <a:p>
            <a:pPr>
              <a:buFont typeface="Arial" pitchFamily="34" charset="0"/>
              <a:buChar char="•"/>
            </a:pPr>
            <a:r>
              <a:rPr lang="en-US" sz="2400" dirty="0" smtClean="0"/>
              <a:t>Examination of internal control system in operation.</a:t>
            </a:r>
          </a:p>
          <a:p>
            <a:pPr>
              <a:buFont typeface="Arial" pitchFamily="34" charset="0"/>
              <a:buChar char="•"/>
            </a:pPr>
            <a:r>
              <a:rPr lang="en-US" sz="2400" dirty="0" smtClean="0"/>
              <a:t>Verification of opening balances</a:t>
            </a:r>
          </a:p>
          <a:p>
            <a:pPr>
              <a:buFont typeface="Arial" pitchFamily="34" charset="0"/>
              <a:buChar char="•"/>
            </a:pPr>
            <a:r>
              <a:rPr lang="en-US" sz="2400" dirty="0" smtClean="0"/>
              <a:t>Checking of totals ,casting and posting of each account.</a:t>
            </a:r>
          </a:p>
          <a:p>
            <a:pPr>
              <a:buFont typeface="Arial" pitchFamily="34" charset="0"/>
              <a:buChar char="•"/>
            </a:pPr>
            <a:r>
              <a:rPr lang="en-US" sz="2400" dirty="0" smtClean="0"/>
              <a:t>Confirmation of balances from the suppliers.</a:t>
            </a:r>
          </a:p>
          <a:p>
            <a:pPr>
              <a:buFont typeface="Arial" pitchFamily="34" charset="0"/>
              <a:buChar char="•"/>
            </a:pPr>
            <a:endParaRPr lang="en-US" sz="2400" dirty="0"/>
          </a:p>
        </p:txBody>
      </p:sp>
      <p:sp>
        <p:nvSpPr>
          <p:cNvPr id="4" name="TextBox 3"/>
          <p:cNvSpPr txBox="1"/>
          <p:nvPr/>
        </p:nvSpPr>
        <p:spPr>
          <a:xfrm>
            <a:off x="304800" y="2971800"/>
            <a:ext cx="8305800" cy="2431435"/>
          </a:xfrm>
          <a:prstGeom prst="rect">
            <a:avLst/>
          </a:prstGeom>
          <a:noFill/>
        </p:spPr>
        <p:txBody>
          <a:bodyPr wrap="square" rtlCol="0">
            <a:spAutoFit/>
          </a:bodyPr>
          <a:lstStyle/>
          <a:p>
            <a:pPr>
              <a:buFont typeface="Wingdings" pitchFamily="2" charset="2"/>
              <a:buChar char="v"/>
            </a:pPr>
            <a:r>
              <a:rPr lang="en-US" sz="2400" i="1" dirty="0" smtClean="0"/>
              <a:t>The auditor should ask for the audited accounts of last year and list of creditors balances of that year as Enable the auditor to locate-</a:t>
            </a:r>
          </a:p>
          <a:p>
            <a:pPr>
              <a:buFont typeface="Wingdings" pitchFamily="2" charset="2"/>
              <a:buChar char="§"/>
            </a:pPr>
            <a:r>
              <a:rPr lang="en-US" sz="2000" dirty="0" smtClean="0"/>
              <a:t>Whether any posting is left out or is wrongly done.</a:t>
            </a:r>
          </a:p>
          <a:p>
            <a:pPr>
              <a:buFont typeface="Wingdings" pitchFamily="2" charset="2"/>
              <a:buChar char="§"/>
            </a:pPr>
            <a:r>
              <a:rPr lang="en-US" sz="2000" dirty="0" smtClean="0"/>
              <a:t>Whether goods have been received against advances.</a:t>
            </a:r>
          </a:p>
          <a:p>
            <a:pPr>
              <a:buFont typeface="Wingdings" pitchFamily="2" charset="2"/>
              <a:buChar char="§"/>
            </a:pPr>
            <a:r>
              <a:rPr lang="en-US" sz="2000" dirty="0" smtClean="0"/>
              <a:t>Composition of closing balances in the creditors accounts.</a:t>
            </a:r>
          </a:p>
          <a:p>
            <a:pPr>
              <a:buFont typeface="Wingdings" pitchFamily="2" charset="2"/>
              <a:buChar char="§"/>
            </a:pPr>
            <a:endParaRPr lang="en-US" sz="2000" dirty="0"/>
          </a:p>
        </p:txBody>
      </p:sp>
      <p:sp>
        <p:nvSpPr>
          <p:cNvPr id="5" name="TextBox 4"/>
          <p:cNvSpPr txBox="1"/>
          <p:nvPr/>
        </p:nvSpPr>
        <p:spPr>
          <a:xfrm>
            <a:off x="304800" y="5410200"/>
            <a:ext cx="8458200" cy="1569660"/>
          </a:xfrm>
          <a:prstGeom prst="rect">
            <a:avLst/>
          </a:prstGeom>
          <a:noFill/>
        </p:spPr>
        <p:txBody>
          <a:bodyPr wrap="square" rtlCol="0">
            <a:spAutoFit/>
          </a:bodyPr>
          <a:lstStyle/>
          <a:p>
            <a:pPr>
              <a:buFont typeface="Wingdings" pitchFamily="2" charset="2"/>
              <a:buChar char="v"/>
            </a:pPr>
            <a:r>
              <a:rPr lang="en-US" sz="2400" i="1" dirty="0" smtClean="0"/>
              <a:t>The auditor may discover debit balance in such accounts, which arises due to advance payment made and should also verify the details of such debits which remain unadjusted  at the close of the year.</a:t>
            </a:r>
            <a:endParaRPr lang="en-US" sz="2400" i="1" dirty="0"/>
          </a:p>
        </p:txBody>
      </p:sp>
      <p:sp>
        <p:nvSpPr>
          <p:cNvPr id="6" name="TextBox 5"/>
          <p:cNvSpPr txBox="1"/>
          <p:nvPr/>
        </p:nvSpPr>
        <p:spPr>
          <a:xfrm>
            <a:off x="1905000" y="0"/>
            <a:ext cx="3733800" cy="830997"/>
          </a:xfrm>
          <a:prstGeom prst="rect">
            <a:avLst/>
          </a:prstGeom>
          <a:noFill/>
        </p:spPr>
        <p:txBody>
          <a:bodyPr wrap="square" rtlCol="0">
            <a:spAutoFit/>
          </a:bodyPr>
          <a:lstStyle/>
          <a:p>
            <a:r>
              <a:rPr lang="en-US" sz="2800" dirty="0" smtClean="0">
                <a:latin typeface="Algerian" pitchFamily="82" charset="0"/>
              </a:rPr>
              <a:t>PERSONAL LEDGER</a:t>
            </a:r>
          </a:p>
          <a:p>
            <a:endParaRPr lang="en-US" sz="2000" dirty="0">
              <a:latin typeface="Algerian" pitchFamily="8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001000" cy="1754326"/>
          </a:xfrm>
          <a:prstGeom prst="rect">
            <a:avLst/>
          </a:prstGeom>
          <a:noFill/>
        </p:spPr>
        <p:txBody>
          <a:bodyPr wrap="square" rtlCol="0">
            <a:spAutoFit/>
          </a:bodyPr>
          <a:lstStyle/>
          <a:p>
            <a:r>
              <a:rPr lang="en-US" sz="2800" b="1" spc="300" dirty="0" smtClean="0"/>
              <a:t>b)SALES LEDGER</a:t>
            </a:r>
          </a:p>
          <a:p>
            <a:r>
              <a:rPr lang="en-US" sz="2000" dirty="0" smtClean="0"/>
              <a:t>It contains the debtors accounts . it involves the clients capital blocked in sundry debtors and bills receivables. Timely collection of debts ensure good relations with customers and any dispute with customers will be settled at the earliest</a:t>
            </a:r>
            <a:r>
              <a:rPr lang="en-US" dirty="0" smtClean="0"/>
              <a:t>.</a:t>
            </a:r>
            <a:endParaRPr lang="en-US" dirty="0"/>
          </a:p>
        </p:txBody>
      </p:sp>
      <p:sp>
        <p:nvSpPr>
          <p:cNvPr id="3" name="TextBox 2"/>
          <p:cNvSpPr txBox="1"/>
          <p:nvPr/>
        </p:nvSpPr>
        <p:spPr>
          <a:xfrm>
            <a:off x="228600" y="1905000"/>
            <a:ext cx="8686800" cy="3631763"/>
          </a:xfrm>
          <a:prstGeom prst="rect">
            <a:avLst/>
          </a:prstGeom>
          <a:noFill/>
        </p:spPr>
        <p:txBody>
          <a:bodyPr wrap="square" rtlCol="0">
            <a:spAutoFit/>
          </a:bodyPr>
          <a:lstStyle/>
          <a:p>
            <a:pPr>
              <a:buFont typeface="Wingdings" pitchFamily="2" charset="2"/>
              <a:buChar char="Ø"/>
            </a:pPr>
            <a:r>
              <a:rPr lang="en-US" sz="2000" b="1" spc="300" dirty="0" smtClean="0"/>
              <a:t>AUDIT STEPS INVOLVED-</a:t>
            </a:r>
          </a:p>
          <a:p>
            <a:pPr>
              <a:buFont typeface="Arial" pitchFamily="34" charset="0"/>
              <a:buChar char="•"/>
            </a:pPr>
            <a:r>
              <a:rPr lang="en-US" sz="2400" dirty="0" smtClean="0">
                <a:latin typeface="Aparajita" pitchFamily="34" charset="0"/>
                <a:cs typeface="Aparajita" pitchFamily="34" charset="0"/>
              </a:rPr>
              <a:t>Examination of opening balances and posting.</a:t>
            </a:r>
          </a:p>
          <a:p>
            <a:pPr>
              <a:buFont typeface="Arial" pitchFamily="34" charset="0"/>
              <a:buChar char="•"/>
            </a:pPr>
            <a:r>
              <a:rPr lang="en-US" sz="2400" dirty="0" smtClean="0">
                <a:latin typeface="Aparajita" pitchFamily="34" charset="0"/>
                <a:cs typeface="Aparajita" pitchFamily="34" charset="0"/>
              </a:rPr>
              <a:t>Verification of totals and castings.</a:t>
            </a:r>
          </a:p>
          <a:p>
            <a:pPr>
              <a:buFont typeface="Arial" pitchFamily="34" charset="0"/>
              <a:buChar char="•"/>
            </a:pPr>
            <a:r>
              <a:rPr lang="en-US" sz="2400" dirty="0" smtClean="0">
                <a:latin typeface="Aparajita" pitchFamily="34" charset="0"/>
                <a:cs typeface="Aparajita" pitchFamily="34" charset="0"/>
              </a:rPr>
              <a:t>Summary of balances.</a:t>
            </a:r>
          </a:p>
          <a:p>
            <a:pPr>
              <a:buFont typeface="Arial" pitchFamily="34" charset="0"/>
              <a:buChar char="•"/>
            </a:pPr>
            <a:r>
              <a:rPr lang="en-US" sz="2400" dirty="0" smtClean="0">
                <a:latin typeface="Aparajita" pitchFamily="34" charset="0"/>
                <a:cs typeface="Aparajita" pitchFamily="34" charset="0"/>
              </a:rPr>
              <a:t>Reviewing credit balances in the  sales ledger.</a:t>
            </a:r>
          </a:p>
          <a:p>
            <a:pPr>
              <a:buFont typeface="Arial" pitchFamily="34" charset="0"/>
              <a:buChar char="•"/>
            </a:pPr>
            <a:r>
              <a:rPr lang="en-US" sz="2400" dirty="0" smtClean="0">
                <a:latin typeface="Aparajita" pitchFamily="34" charset="0"/>
                <a:cs typeface="Aparajita" pitchFamily="34" charset="0"/>
              </a:rPr>
              <a:t>Confirmation of balances.</a:t>
            </a:r>
          </a:p>
          <a:p>
            <a:pPr>
              <a:buFont typeface="Arial" pitchFamily="34" charset="0"/>
              <a:buChar char="•"/>
            </a:pPr>
            <a:r>
              <a:rPr lang="en-US" sz="2400" dirty="0" smtClean="0">
                <a:latin typeface="Aparajita" pitchFamily="34" charset="0"/>
                <a:cs typeface="Aparajita" pitchFamily="34" charset="0"/>
              </a:rPr>
              <a:t>Bad and doubtful debts.</a:t>
            </a:r>
          </a:p>
          <a:p>
            <a:pPr>
              <a:buFont typeface="Arial" pitchFamily="34" charset="0"/>
              <a:buChar char="•"/>
            </a:pPr>
            <a:r>
              <a:rPr lang="en-US" sz="2400" dirty="0" smtClean="0">
                <a:latin typeface="Aparajita" pitchFamily="34" charset="0"/>
                <a:cs typeface="Aparajita" pitchFamily="34" charset="0"/>
              </a:rPr>
              <a:t>Examination of credit balances.</a:t>
            </a:r>
          </a:p>
          <a:p>
            <a:pPr>
              <a:buFont typeface="Arial" pitchFamily="34" charset="0"/>
              <a:buChar char="•"/>
            </a:pPr>
            <a:r>
              <a:rPr lang="en-US" sz="2400" dirty="0" smtClean="0">
                <a:latin typeface="Aparajita" pitchFamily="34" charset="0"/>
                <a:cs typeface="Aparajita" pitchFamily="34" charset="0"/>
              </a:rPr>
              <a:t>Reserve for doubtful debts</a:t>
            </a:r>
          </a:p>
          <a:p>
            <a:pPr>
              <a:buFont typeface="Arial" pitchFamily="34" charset="0"/>
              <a:buChar char="•"/>
            </a:pPr>
            <a:endParaRPr lang="en-US" dirty="0" smtClean="0">
              <a:latin typeface="Aparajita" pitchFamily="34" charset="0"/>
              <a:cs typeface="Aparajita" pitchFamily="34" charset="0"/>
            </a:endParaRPr>
          </a:p>
        </p:txBody>
      </p:sp>
      <p:sp>
        <p:nvSpPr>
          <p:cNvPr id="4" name="TextBox 3"/>
          <p:cNvSpPr txBox="1"/>
          <p:nvPr/>
        </p:nvSpPr>
        <p:spPr>
          <a:xfrm>
            <a:off x="609600" y="5288340"/>
            <a:ext cx="8001000" cy="1569660"/>
          </a:xfrm>
          <a:prstGeom prst="rect">
            <a:avLst/>
          </a:prstGeom>
          <a:noFill/>
        </p:spPr>
        <p:txBody>
          <a:bodyPr wrap="square" rtlCol="0">
            <a:spAutoFit/>
          </a:bodyPr>
          <a:lstStyle/>
          <a:p>
            <a:pPr>
              <a:buFont typeface="Wingdings" pitchFamily="2" charset="2"/>
              <a:buChar char="ü"/>
            </a:pPr>
            <a:r>
              <a:rPr lang="en-US" sz="2400" i="1" dirty="0" smtClean="0"/>
              <a:t>The auditor has to report whether balance sheet exhibits a true and fair view of state of affairs  of the company or not. The auditor will be held negligent in the performance of duties  if he does not verify the book debts of the company.</a:t>
            </a:r>
            <a:endParaRPr lang="en-US" sz="2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382000" cy="2923877"/>
          </a:xfrm>
          <a:prstGeom prst="rect">
            <a:avLst/>
          </a:prstGeom>
          <a:noFill/>
        </p:spPr>
        <p:txBody>
          <a:bodyPr wrap="square" rtlCol="0">
            <a:spAutoFit/>
          </a:bodyPr>
          <a:lstStyle/>
          <a:p>
            <a:pPr algn="ctr"/>
            <a:r>
              <a:rPr lang="en-US" sz="2800" dirty="0" smtClean="0">
                <a:latin typeface="Algerian" pitchFamily="82" charset="0"/>
                <a:cs typeface="Aharoni" pitchFamily="2" charset="-79"/>
              </a:rPr>
              <a:t>IMPERSONAL LEDGER </a:t>
            </a:r>
          </a:p>
          <a:p>
            <a:r>
              <a:rPr lang="en-US" sz="2400" dirty="0" smtClean="0"/>
              <a:t>The ledger containing the accounts(real &amp; nominal accounts)  other than debtors and creditors accounts is known as impersonal ledger. The balances of all incomes  and expenses accounts such as</a:t>
            </a:r>
            <a:endParaRPr lang="en-US" sz="2000" dirty="0" smtClean="0"/>
          </a:p>
          <a:p>
            <a:pPr>
              <a:buFont typeface="Arial" pitchFamily="34" charset="0"/>
              <a:buChar char="•"/>
            </a:pPr>
            <a:r>
              <a:rPr lang="en-US" sz="2000" dirty="0" smtClean="0"/>
              <a:t>Prepaid expenses</a:t>
            </a:r>
          </a:p>
          <a:p>
            <a:pPr>
              <a:buFont typeface="Arial" pitchFamily="34" charset="0"/>
              <a:buChar char="•"/>
            </a:pPr>
            <a:r>
              <a:rPr lang="en-US" sz="2000" dirty="0" smtClean="0"/>
              <a:t>Accrued incomes</a:t>
            </a:r>
          </a:p>
          <a:p>
            <a:pPr>
              <a:buFont typeface="Arial" pitchFamily="34" charset="0"/>
              <a:buChar char="•"/>
            </a:pPr>
            <a:r>
              <a:rPr lang="en-US" sz="2000" dirty="0" smtClean="0"/>
              <a:t>Accrued liabilities  are ultimately taken to the profit and loss account.</a:t>
            </a:r>
            <a:endParaRPr lang="en-US" sz="2400" dirty="0" smtClean="0"/>
          </a:p>
        </p:txBody>
      </p:sp>
      <p:sp>
        <p:nvSpPr>
          <p:cNvPr id="3" name="TextBox 2"/>
          <p:cNvSpPr txBox="1"/>
          <p:nvPr/>
        </p:nvSpPr>
        <p:spPr>
          <a:xfrm>
            <a:off x="228600" y="3276600"/>
            <a:ext cx="8534400" cy="3785652"/>
          </a:xfrm>
          <a:prstGeom prst="rect">
            <a:avLst/>
          </a:prstGeom>
          <a:noFill/>
        </p:spPr>
        <p:txBody>
          <a:bodyPr wrap="square" rtlCol="0">
            <a:spAutoFit/>
          </a:bodyPr>
          <a:lstStyle/>
          <a:p>
            <a:pPr>
              <a:buFont typeface="Wingdings" pitchFamily="2" charset="2"/>
              <a:buChar char="Ø"/>
            </a:pPr>
            <a:r>
              <a:rPr lang="en-US" sz="2400" b="1" spc="300" dirty="0" smtClean="0"/>
              <a:t>STEPS INVOLVED</a:t>
            </a:r>
          </a:p>
          <a:p>
            <a:pPr>
              <a:buFont typeface="Wingdings" pitchFamily="2" charset="2"/>
              <a:buChar char="§"/>
            </a:pPr>
            <a:r>
              <a:rPr lang="en-US" sz="2400" dirty="0" smtClean="0">
                <a:latin typeface="Aparajita" pitchFamily="34" charset="0"/>
                <a:cs typeface="Aparajita" pitchFamily="34" charset="0"/>
              </a:rPr>
              <a:t>Reviewing the adequacy of internal control system in operation.</a:t>
            </a:r>
          </a:p>
          <a:p>
            <a:pPr>
              <a:buFont typeface="Wingdings" pitchFamily="2" charset="2"/>
              <a:buChar char="§"/>
            </a:pPr>
            <a:r>
              <a:rPr lang="en-US" sz="2400" dirty="0" smtClean="0">
                <a:latin typeface="Aparajita" pitchFamily="34" charset="0"/>
                <a:cs typeface="Aparajita" pitchFamily="34" charset="0"/>
              </a:rPr>
              <a:t>The opening balances should be checked from the statement of audited accounts of the previous year.</a:t>
            </a:r>
          </a:p>
          <a:p>
            <a:pPr>
              <a:buFont typeface="Wingdings" pitchFamily="2" charset="2"/>
              <a:buChar char="§"/>
            </a:pPr>
            <a:r>
              <a:rPr lang="en-US" sz="2400" dirty="0" smtClean="0">
                <a:latin typeface="Aparajita" pitchFamily="34" charset="0"/>
                <a:cs typeface="Aparajita" pitchFamily="34" charset="0"/>
              </a:rPr>
              <a:t>Postings are made from all the subsidiary books into the impersonal ledger. While checking, the auditor should see that correct amounts are posted in the correct account on the correct side.</a:t>
            </a:r>
          </a:p>
          <a:p>
            <a:pPr>
              <a:buFont typeface="Wingdings" pitchFamily="2" charset="2"/>
              <a:buChar char="§"/>
            </a:pPr>
            <a:r>
              <a:rPr lang="en-US" sz="2400" dirty="0" smtClean="0">
                <a:latin typeface="Aparajita" pitchFamily="34" charset="0"/>
                <a:cs typeface="Aparajita" pitchFamily="34" charset="0"/>
              </a:rPr>
              <a:t>Checking of totals and castings</a:t>
            </a:r>
          </a:p>
          <a:p>
            <a:pPr>
              <a:buFont typeface="Wingdings" pitchFamily="2" charset="2"/>
              <a:buChar char="§"/>
            </a:pPr>
            <a:r>
              <a:rPr lang="en-US" sz="2400" dirty="0" smtClean="0">
                <a:latin typeface="Aparajita" pitchFamily="34" charset="0"/>
                <a:cs typeface="Aparajita" pitchFamily="34" charset="0"/>
              </a:rPr>
              <a:t>Checking of various balances  of accounts in the trial balance so that total of debit and credit side must tally</a:t>
            </a:r>
            <a:r>
              <a:rPr lang="en-US" dirty="0" smtClean="0">
                <a:latin typeface="Aparajita" pitchFamily="34" charset="0"/>
                <a:cs typeface="Aparajita" pitchFamily="34" charset="0"/>
              </a:rPr>
              <a:t>.</a:t>
            </a: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1631216"/>
          </a:xfrm>
          <a:prstGeom prst="rect">
            <a:avLst/>
          </a:prstGeom>
          <a:noFill/>
        </p:spPr>
        <p:txBody>
          <a:bodyPr wrap="square" rtlCol="0">
            <a:spAutoFit/>
          </a:bodyPr>
          <a:lstStyle/>
          <a:p>
            <a:pPr marL="457200" indent="-457200">
              <a:buFont typeface="Wingdings" pitchFamily="2" charset="2"/>
              <a:buChar char="q"/>
            </a:pPr>
            <a:r>
              <a:rPr lang="en-US" sz="2000" i="1" dirty="0" smtClean="0"/>
              <a:t>The P&amp;L account may not show true profit and loss for the period as there are certain expenses and incomes which are ought to be included in the adjustment entries. For this purpose, OUTSTANDING MEMORANDOM BOOK is maintained. Such book should be certified by a responsible officier.IT INCLUDES-</a:t>
            </a:r>
          </a:p>
        </p:txBody>
      </p:sp>
      <p:sp>
        <p:nvSpPr>
          <p:cNvPr id="6" name="TextBox 5"/>
          <p:cNvSpPr txBox="1"/>
          <p:nvPr/>
        </p:nvSpPr>
        <p:spPr>
          <a:xfrm>
            <a:off x="152400" y="1752600"/>
            <a:ext cx="426720" cy="461665"/>
          </a:xfrm>
          <a:prstGeom prst="rect">
            <a:avLst/>
          </a:prstGeom>
          <a:noFill/>
        </p:spPr>
        <p:txBody>
          <a:bodyPr wrap="none" rtlCol="0">
            <a:spAutoFit/>
          </a:bodyPr>
          <a:lstStyle/>
          <a:p>
            <a:r>
              <a:rPr lang="en-US" sz="2400" dirty="0" smtClean="0"/>
              <a:t>A</a:t>
            </a:r>
            <a:r>
              <a:rPr lang="en-US" sz="2000" dirty="0" smtClean="0"/>
              <a:t>.</a:t>
            </a:r>
            <a:endParaRPr lang="en-US" sz="2000" dirty="0"/>
          </a:p>
        </p:txBody>
      </p:sp>
      <p:sp>
        <p:nvSpPr>
          <p:cNvPr id="16" name="TextBox 15"/>
          <p:cNvSpPr txBox="1"/>
          <p:nvPr/>
        </p:nvSpPr>
        <p:spPr>
          <a:xfrm>
            <a:off x="609600" y="1676400"/>
            <a:ext cx="5791200" cy="584775"/>
          </a:xfrm>
          <a:prstGeom prst="rect">
            <a:avLst/>
          </a:prstGeom>
          <a:noFill/>
        </p:spPr>
        <p:txBody>
          <a:bodyPr wrap="square" rtlCol="0">
            <a:spAutoFit/>
          </a:bodyPr>
          <a:lstStyle/>
          <a:p>
            <a:r>
              <a:rPr lang="en-US" sz="3200" dirty="0" smtClean="0">
                <a:latin typeface="Aharoni" pitchFamily="2" charset="-79"/>
                <a:cs typeface="Aharoni" pitchFamily="2" charset="-79"/>
              </a:rPr>
              <a:t>OUTSTANDING ASSETS</a:t>
            </a:r>
            <a:endParaRPr lang="en-US" sz="3200" dirty="0">
              <a:latin typeface="Aharoni" pitchFamily="2" charset="-79"/>
              <a:cs typeface="Aharoni" pitchFamily="2" charset="-79"/>
            </a:endParaRPr>
          </a:p>
        </p:txBody>
      </p:sp>
      <p:sp>
        <p:nvSpPr>
          <p:cNvPr id="17" name="TextBox 16"/>
          <p:cNvSpPr txBox="1"/>
          <p:nvPr/>
        </p:nvSpPr>
        <p:spPr>
          <a:xfrm>
            <a:off x="0" y="2209800"/>
            <a:ext cx="9144000" cy="4278094"/>
          </a:xfrm>
          <a:prstGeom prst="rect">
            <a:avLst/>
          </a:prstGeom>
          <a:noFill/>
        </p:spPr>
        <p:txBody>
          <a:bodyPr wrap="square" rtlCol="0">
            <a:spAutoFit/>
          </a:bodyPr>
          <a:lstStyle/>
          <a:p>
            <a:pPr marL="342900" indent="-342900">
              <a:buFont typeface="Wingdings" pitchFamily="2" charset="2"/>
              <a:buChar char="Ø"/>
            </a:pPr>
            <a:r>
              <a:rPr lang="en-US" sz="3200" u="sng" dirty="0" smtClean="0">
                <a:solidFill>
                  <a:schemeClr val="tx2">
                    <a:lumMod val="50000"/>
                  </a:schemeClr>
                </a:solidFill>
              </a:rPr>
              <a:t>Income receivable- </a:t>
            </a:r>
            <a:r>
              <a:rPr lang="en-US" sz="2400" u="sng" dirty="0" smtClean="0">
                <a:solidFill>
                  <a:schemeClr val="tx2">
                    <a:lumMod val="50000"/>
                  </a:schemeClr>
                </a:solidFill>
              </a:rPr>
              <a:t>C</a:t>
            </a:r>
            <a:r>
              <a:rPr lang="en-US" sz="2400" dirty="0" smtClean="0"/>
              <a:t>ertain incomes which might have occurred but might not have been received at the time of balance sheet .such as- </a:t>
            </a:r>
            <a:endParaRPr lang="en-US" dirty="0" smtClean="0"/>
          </a:p>
          <a:p>
            <a:pPr marL="342900" indent="-342900">
              <a:buFont typeface="+mj-lt"/>
              <a:buAutoNum type="alphaLcParenR"/>
            </a:pPr>
            <a:r>
              <a:rPr lang="en-US" sz="2400" dirty="0" smtClean="0"/>
              <a:t>Rent receivable outstanding</a:t>
            </a:r>
          </a:p>
          <a:p>
            <a:pPr marL="342900" indent="-342900">
              <a:buFont typeface="+mj-lt"/>
              <a:buAutoNum type="alphaLcParenR"/>
            </a:pPr>
            <a:r>
              <a:rPr lang="en-US" sz="2400" dirty="0" smtClean="0"/>
              <a:t>Dividend declared by the company</a:t>
            </a:r>
          </a:p>
          <a:p>
            <a:pPr marL="342900" indent="-342900">
              <a:buFont typeface="+mj-lt"/>
              <a:buAutoNum type="alphaLcParenR"/>
            </a:pPr>
            <a:r>
              <a:rPr lang="en-US" sz="2400" dirty="0" smtClean="0"/>
              <a:t>Interest accrued but not received</a:t>
            </a:r>
          </a:p>
          <a:p>
            <a:pPr marL="342900" indent="-342900">
              <a:buFont typeface="+mj-lt"/>
              <a:buAutoNum type="alphaLcParenR"/>
            </a:pPr>
            <a:r>
              <a:rPr lang="en-US" sz="2400" dirty="0" smtClean="0"/>
              <a:t>Taxation claims,commision,shipping rebates might have become due not received.</a:t>
            </a:r>
          </a:p>
          <a:p>
            <a:pPr marL="342900" indent="-342900"/>
            <a:r>
              <a:rPr lang="en-US" sz="2400" dirty="0" smtClean="0"/>
              <a:t>-above incomes must be included in the P&amp;L </a:t>
            </a:r>
            <a:r>
              <a:rPr lang="en-US" sz="2400" dirty="0" err="1" smtClean="0"/>
              <a:t>account.the</a:t>
            </a:r>
            <a:r>
              <a:rPr lang="en-US" sz="2400" dirty="0" smtClean="0"/>
              <a:t> auditor should be careful that such incomes are given effect in the books only if these are likely to be recovered.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49238"/>
            <a:ext cx="9144000" cy="3908762"/>
          </a:xfrm>
          <a:prstGeom prst="rect">
            <a:avLst/>
          </a:prstGeom>
          <a:noFill/>
        </p:spPr>
        <p:txBody>
          <a:bodyPr wrap="square" rtlCol="0">
            <a:spAutoFit/>
          </a:bodyPr>
          <a:lstStyle/>
          <a:p>
            <a:pPr>
              <a:buFont typeface="Wingdings" pitchFamily="2" charset="2"/>
              <a:buChar char="Ø"/>
            </a:pPr>
            <a:r>
              <a:rPr lang="en-US" sz="2800" dirty="0" smtClean="0">
                <a:solidFill>
                  <a:schemeClr val="tx2">
                    <a:lumMod val="50000"/>
                  </a:schemeClr>
                </a:solidFill>
              </a:rPr>
              <a:t>DEFERRED REVENUE EXPENDITURE- </a:t>
            </a:r>
            <a:r>
              <a:rPr lang="en-US" sz="2000" dirty="0" smtClean="0"/>
              <a:t>such expenses are of non-recurring type which affect the financial benefit of number of accounting years. Generally the expenditure is heavy. Such as</a:t>
            </a:r>
          </a:p>
          <a:p>
            <a:pPr marL="342900" indent="-342900">
              <a:buFont typeface="+mj-lt"/>
              <a:buAutoNum type="alphaLcParenR"/>
            </a:pPr>
            <a:r>
              <a:rPr lang="en-US" sz="2000" dirty="0" smtClean="0"/>
              <a:t>Discount allowed on issue of debentures</a:t>
            </a:r>
          </a:p>
          <a:p>
            <a:pPr marL="342900" indent="-342900">
              <a:buFont typeface="+mj-lt"/>
              <a:buAutoNum type="alphaLcParenR"/>
            </a:pPr>
            <a:r>
              <a:rPr lang="en-US" sz="2000" dirty="0" smtClean="0"/>
              <a:t>Expenditure of advertisement campaign</a:t>
            </a:r>
          </a:p>
          <a:p>
            <a:pPr marL="342900" indent="-342900">
              <a:buFont typeface="+mj-lt"/>
              <a:buAutoNum type="alphaLcParenR"/>
            </a:pPr>
            <a:r>
              <a:rPr lang="en-US" sz="2000" dirty="0" smtClean="0"/>
              <a:t>Research  and development expenses</a:t>
            </a:r>
          </a:p>
          <a:p>
            <a:pPr marL="342900" indent="-342900">
              <a:buFont typeface="+mj-lt"/>
              <a:buAutoNum type="alphaLcParenR"/>
            </a:pPr>
            <a:r>
              <a:rPr lang="en-US" sz="2000" dirty="0" smtClean="0"/>
              <a:t>Heavy repairs of non-recurring nature</a:t>
            </a:r>
          </a:p>
          <a:p>
            <a:pPr marL="342900" indent="-342900">
              <a:buFont typeface="+mj-lt"/>
              <a:buAutoNum type="alphaLcParenR"/>
            </a:pPr>
            <a:r>
              <a:rPr lang="en-US" sz="2000" dirty="0" smtClean="0"/>
              <a:t>Development expenditure on mines</a:t>
            </a:r>
          </a:p>
          <a:p>
            <a:pPr marL="342900" indent="-342900">
              <a:buFont typeface="+mj-lt"/>
              <a:buAutoNum type="alphaLcParenR"/>
            </a:pPr>
            <a:r>
              <a:rPr lang="en-US" sz="2000" dirty="0" smtClean="0"/>
              <a:t>Preliminary expenses</a:t>
            </a:r>
          </a:p>
          <a:p>
            <a:pPr marL="342900" indent="-342900"/>
            <a:r>
              <a:rPr lang="en-US" sz="2000" i="1" dirty="0" smtClean="0"/>
              <a:t>The auditor while checking such expenditure should see that only proper and legitimate amount is carried forward. Expenditures which are of capital nature shall not be treated as deferred revenue expenditure. </a:t>
            </a:r>
            <a:endParaRPr lang="en-US" sz="2000" i="1" dirty="0"/>
          </a:p>
        </p:txBody>
      </p:sp>
      <p:sp>
        <p:nvSpPr>
          <p:cNvPr id="4" name="TextBox 3"/>
          <p:cNvSpPr txBox="1"/>
          <p:nvPr/>
        </p:nvSpPr>
        <p:spPr>
          <a:xfrm>
            <a:off x="0" y="-152400"/>
            <a:ext cx="9144000" cy="2954655"/>
          </a:xfrm>
          <a:prstGeom prst="rect">
            <a:avLst/>
          </a:prstGeom>
          <a:noFill/>
        </p:spPr>
        <p:txBody>
          <a:bodyPr wrap="square" rtlCol="0">
            <a:spAutoFit/>
          </a:bodyPr>
          <a:lstStyle/>
          <a:p>
            <a:pPr marL="342900" indent="-342900"/>
            <a:endParaRPr lang="en-US" dirty="0" smtClean="0">
              <a:solidFill>
                <a:schemeClr val="tx2">
                  <a:lumMod val="50000"/>
                </a:schemeClr>
              </a:solidFill>
            </a:endParaRPr>
          </a:p>
          <a:p>
            <a:pPr marL="342900" indent="-342900">
              <a:buFont typeface="Wingdings" pitchFamily="2" charset="2"/>
              <a:buChar char="Ø"/>
            </a:pPr>
            <a:r>
              <a:rPr lang="en-US" sz="2800" dirty="0" smtClean="0">
                <a:solidFill>
                  <a:schemeClr val="tx2">
                    <a:lumMod val="50000"/>
                  </a:schemeClr>
                </a:solidFill>
              </a:rPr>
              <a:t>PREPAID EXPENSES- </a:t>
            </a:r>
            <a:r>
              <a:rPr lang="en-US" sz="2000" dirty="0" smtClean="0"/>
              <a:t>such expenses are paid for a period not falling within the current accounting year. These expenses must not be debited in the P&amp;L account of current year. Examples</a:t>
            </a:r>
          </a:p>
          <a:p>
            <a:pPr marL="342900" indent="-342900">
              <a:buFont typeface="+mj-lt"/>
              <a:buAutoNum type="alphaLcParenR"/>
            </a:pPr>
            <a:r>
              <a:rPr lang="en-US" sz="2000" dirty="0" smtClean="0"/>
              <a:t>Insurance premium</a:t>
            </a:r>
          </a:p>
          <a:p>
            <a:pPr marL="342900" indent="-342900">
              <a:buFont typeface="+mj-lt"/>
              <a:buAutoNum type="alphaLcParenR"/>
            </a:pPr>
            <a:r>
              <a:rPr lang="en-US" sz="2000" dirty="0" smtClean="0"/>
              <a:t>Rent, rates and taxes</a:t>
            </a:r>
          </a:p>
          <a:p>
            <a:pPr marL="342900" indent="-342900">
              <a:buFont typeface="+mj-lt"/>
              <a:buAutoNum type="alphaLcParenR"/>
            </a:pPr>
            <a:r>
              <a:rPr lang="en-US" sz="2000" dirty="0" smtClean="0"/>
              <a:t>Subscription etc.</a:t>
            </a:r>
          </a:p>
          <a:p>
            <a:pPr marL="342900" indent="-342900"/>
            <a:r>
              <a:rPr lang="en-US" sz="2000" dirty="0" smtClean="0"/>
              <a:t>-</a:t>
            </a:r>
            <a:r>
              <a:rPr lang="en-US" sz="2000" i="1" dirty="0" smtClean="0"/>
              <a:t>the auditor should vouch such expenses with the help of nominal accounts, demand note receipts and actual inception of the original documents.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564</TotalTime>
  <Words>1483</Words>
  <Application>Microsoft Office PowerPoint</Application>
  <PresentationFormat>On-screen Show (4:3)</PresentationFormat>
  <Paragraphs>107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Subject: Audit Topic: Vouching of Ledger  Transactions   Course: B.com Part-I (H)   Dr. Ishtiaque Ahmed    Dept. of Commerce     Purnea College, Purnia    Email:driahmedar@gmail.com </vt:lpstr>
      <vt:lpstr> </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dc:title>
  <dc:creator>Admin</dc:creator>
  <cp:lastModifiedBy>User</cp:lastModifiedBy>
  <cp:revision>63</cp:revision>
  <dcterms:created xsi:type="dcterms:W3CDTF">2016-03-24T06:54:03Z</dcterms:created>
  <dcterms:modified xsi:type="dcterms:W3CDTF">2020-04-21T01:56:26Z</dcterms:modified>
</cp:coreProperties>
</file>